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3" r:id="rId5"/>
    <p:sldId id="262" r:id="rId6"/>
    <p:sldId id="271" r:id="rId7"/>
    <p:sldId id="260" r:id="rId8"/>
    <p:sldId id="264" r:id="rId9"/>
    <p:sldId id="259" r:id="rId10"/>
    <p:sldId id="265" r:id="rId11"/>
    <p:sldId id="266" r:id="rId12"/>
    <p:sldId id="268" r:id="rId13"/>
    <p:sldId id="267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FDFBFE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5"/>
            <a:ext cx="11471565" cy="157750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BC144EE-EC38-4C95-369E-3BA66E7F0A37}"/>
              </a:ext>
            </a:extLst>
          </p:cNvPr>
          <p:cNvSpPr/>
          <p:nvPr userDrawn="1"/>
        </p:nvSpPr>
        <p:spPr>
          <a:xfrm>
            <a:off x="0" y="1242204"/>
            <a:ext cx="12192000" cy="1017917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24" y="309809"/>
            <a:ext cx="10615270" cy="871764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24" y="1363467"/>
            <a:ext cx="10615270" cy="52534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553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356" y="241044"/>
            <a:ext cx="1071878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356" y="1968547"/>
            <a:ext cx="10718787" cy="471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2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2" r:id="rId4"/>
    <p:sldLayoutId id="2147483733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77B727E-B77A-1DB1-9A32-83AA348D6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音响系统</a:t>
            </a: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EC5154C4-D325-ECF1-FCA1-70F511F9C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55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3D42-60A7-E49E-CA05-A02CF885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B39B7-1DA3-1C74-47FC-09159717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有源音箱和无源音箱</a:t>
            </a:r>
          </a:p>
        </p:txBody>
      </p:sp>
      <p:pic>
        <p:nvPicPr>
          <p:cNvPr id="4098" name="Picture 2" descr="有源音箱和无源音箱的区别-百度经验">
            <a:extLst>
              <a:ext uri="{FF2B5EF4-FFF2-40B4-BE49-F238E27FC236}">
                <a16:creationId xmlns:a16="http://schemas.microsoft.com/office/drawing/2014/main" id="{4E68D677-ACEA-018D-126B-E0FC4184E6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3" y="3884084"/>
            <a:ext cx="4176693" cy="2590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无源音箱和有源音箱有什么区别？哪个更好一点？-兔狗装修经验">
            <a:extLst>
              <a:ext uri="{FF2B5EF4-FFF2-40B4-BE49-F238E27FC236}">
                <a16:creationId xmlns:a16="http://schemas.microsoft.com/office/drawing/2014/main" id="{6F59F06E-EF5F-31CB-69ED-289688CF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3" y="1457505"/>
            <a:ext cx="4176693" cy="2149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有源音箱什么牌子好_有源音箱功能介绍 - 装修保障网">
            <a:extLst>
              <a:ext uri="{FF2B5EF4-FFF2-40B4-BE49-F238E27FC236}">
                <a16:creationId xmlns:a16="http://schemas.microsoft.com/office/drawing/2014/main" id="{82966B88-8AA1-2153-D011-F22AED99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6413"/>
          <a:stretch/>
        </p:blipFill>
        <p:spPr bwMode="auto">
          <a:xfrm>
            <a:off x="5781260" y="1457506"/>
            <a:ext cx="5726902" cy="5017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125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E859F-2E6C-7D78-E619-5BE4601C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3AD18-C765-7CE7-8810-9F8F5B07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单声道和立体声</a:t>
            </a:r>
          </a:p>
        </p:txBody>
      </p:sp>
      <p:pic>
        <p:nvPicPr>
          <p:cNvPr id="1026" name="Picture 2" descr="身临其境 解密飞利浦“电影环绕立体声”_数码_科技时代_新浪网">
            <a:extLst>
              <a:ext uri="{FF2B5EF4-FFF2-40B4-BE49-F238E27FC236}">
                <a16:creationId xmlns:a16="http://schemas.microsoft.com/office/drawing/2014/main" id="{C98A14F9-4A79-56BB-FAAB-6B12056B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0" y="1711779"/>
            <a:ext cx="6487406" cy="44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dWave中文版如何将立体声转化成单声道-Goldwave中文官网">
            <a:extLst>
              <a:ext uri="{FF2B5EF4-FFF2-40B4-BE49-F238E27FC236}">
                <a16:creationId xmlns:a16="http://schemas.microsoft.com/office/drawing/2014/main" id="{09EECF6F-4E57-A177-FD30-16276E2CD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8"/>
          <a:stretch/>
        </p:blipFill>
        <p:spPr bwMode="auto">
          <a:xfrm>
            <a:off x="7349218" y="2251982"/>
            <a:ext cx="4514850" cy="13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ldWave中文版如何将立体声转化成单声道-Goldwave中文官网">
            <a:extLst>
              <a:ext uri="{FF2B5EF4-FFF2-40B4-BE49-F238E27FC236}">
                <a16:creationId xmlns:a16="http://schemas.microsoft.com/office/drawing/2014/main" id="{5D7388CD-9DED-36A6-533A-E53E240A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8" b="-1230"/>
          <a:stretch/>
        </p:blipFill>
        <p:spPr bwMode="auto">
          <a:xfrm>
            <a:off x="7349218" y="4257676"/>
            <a:ext cx="4514850" cy="13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FDE90-29CE-C192-5010-98ED7376A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EB660-FE56-019C-7B40-E81ECE1D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音响系统常见设备</a:t>
            </a:r>
          </a:p>
        </p:txBody>
      </p:sp>
      <p:pic>
        <p:nvPicPr>
          <p:cNvPr id="9" name="Picture 2" descr="家庭影院功放机的必懂小常识，你都知道么？_音响_什么值得买">
            <a:extLst>
              <a:ext uri="{FF2B5EF4-FFF2-40B4-BE49-F238E27FC236}">
                <a16:creationId xmlns:a16="http://schemas.microsoft.com/office/drawing/2014/main" id="{46654FAB-0CCE-A468-4526-23F6302F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7" y="3151841"/>
            <a:ext cx="2991715" cy="1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DOO SOUND巴度音响 U-8500真分级无线话筒">
            <a:extLst>
              <a:ext uri="{FF2B5EF4-FFF2-40B4-BE49-F238E27FC236}">
                <a16:creationId xmlns:a16="http://schemas.microsoft.com/office/drawing/2014/main" id="{74025801-2BF4-142E-408A-86910365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" y="3067916"/>
            <a:ext cx="1831461" cy="1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ny/索尼 SS-NA2ES音箱 家庭客厅落地无源木质环绕HIFI音箱参数配置_规格_性能_功能-苏宁易购">
            <a:extLst>
              <a:ext uri="{FF2B5EF4-FFF2-40B4-BE49-F238E27FC236}">
                <a16:creationId xmlns:a16="http://schemas.microsoft.com/office/drawing/2014/main" id="{B4A11B05-CDE1-D1F6-2CC9-0168A3336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7583"/>
          <a:stretch/>
        </p:blipFill>
        <p:spPr bwMode="auto">
          <a:xfrm>
            <a:off x="9937534" y="2271045"/>
            <a:ext cx="2118550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BF2791DC-3031-287A-DBF7-2A262B68697C}"/>
              </a:ext>
            </a:extLst>
          </p:cNvPr>
          <p:cNvSpPr/>
          <p:nvPr/>
        </p:nvSpPr>
        <p:spPr>
          <a:xfrm>
            <a:off x="3190313" y="3426193"/>
            <a:ext cx="533142" cy="6396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D9EE6B03-007F-9F73-780D-99C6C1ECDD1F}"/>
              </a:ext>
            </a:extLst>
          </p:cNvPr>
          <p:cNvSpPr/>
          <p:nvPr/>
        </p:nvSpPr>
        <p:spPr>
          <a:xfrm>
            <a:off x="8600953" y="3383972"/>
            <a:ext cx="533142" cy="6396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34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9ADA9-97D6-517B-0594-D180081B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音响系统常见设备</a:t>
            </a:r>
          </a:p>
        </p:txBody>
      </p:sp>
      <p:pic>
        <p:nvPicPr>
          <p:cNvPr id="9" name="Picture 2" descr="家庭影院功放机的必懂小常识，你都知道么？_音响_什么值得买">
            <a:extLst>
              <a:ext uri="{FF2B5EF4-FFF2-40B4-BE49-F238E27FC236}">
                <a16:creationId xmlns:a16="http://schemas.microsoft.com/office/drawing/2014/main" id="{5DC305BF-5108-7E5B-41CC-6DED4FD8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27" y="3151841"/>
            <a:ext cx="2991715" cy="1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DOO SOUND巴度音响 U-8500真分级无线话筒">
            <a:extLst>
              <a:ext uri="{FF2B5EF4-FFF2-40B4-BE49-F238E27FC236}">
                <a16:creationId xmlns:a16="http://schemas.microsoft.com/office/drawing/2014/main" id="{E20D1EA4-4684-9AA1-732E-DD41B2BA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07463"/>
            <a:ext cx="1831461" cy="1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原创/Original A8MK CD播放机--锦锋音响--Kingform audio">
            <a:extLst>
              <a:ext uri="{FF2B5EF4-FFF2-40B4-BE49-F238E27FC236}">
                <a16:creationId xmlns:a16="http://schemas.microsoft.com/office/drawing/2014/main" id="{072B2D99-F477-698C-AD7D-5FEDF2D83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8" b="17738"/>
          <a:stretch/>
        </p:blipFill>
        <p:spPr bwMode="auto">
          <a:xfrm>
            <a:off x="514350" y="3254746"/>
            <a:ext cx="1846338" cy="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智能手机和平板电脑图片-锁定智能手机和平板电脑素材-高清图片-摄影照片-寻图免费打包下载">
            <a:extLst>
              <a:ext uri="{FF2B5EF4-FFF2-40B4-BE49-F238E27FC236}">
                <a16:creationId xmlns:a16="http://schemas.microsoft.com/office/drawing/2014/main" id="{70A10E9B-3780-A40C-1494-078B88FD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464559"/>
            <a:ext cx="1831461" cy="16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ny/索尼 SS-NA2ES音箱 家庭客厅落地无源木质环绕HIFI音箱参数配置_规格_性能_功能-苏宁易购">
            <a:extLst>
              <a:ext uri="{FF2B5EF4-FFF2-40B4-BE49-F238E27FC236}">
                <a16:creationId xmlns:a16="http://schemas.microsoft.com/office/drawing/2014/main" id="{BA1E9ACA-7067-5EF3-95E2-A7CA6B19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7583"/>
          <a:stretch/>
        </p:blipFill>
        <p:spPr bwMode="auto">
          <a:xfrm>
            <a:off x="9937534" y="2271045"/>
            <a:ext cx="2118550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C30F5828-DBB1-2A16-02F0-A0BE23A91ADA}"/>
              </a:ext>
            </a:extLst>
          </p:cNvPr>
          <p:cNvSpPr/>
          <p:nvPr/>
        </p:nvSpPr>
        <p:spPr>
          <a:xfrm>
            <a:off x="3190313" y="3426193"/>
            <a:ext cx="533142" cy="6396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66E58FD2-0A62-9690-B331-53C4A7AF3336}"/>
              </a:ext>
            </a:extLst>
          </p:cNvPr>
          <p:cNvSpPr/>
          <p:nvPr/>
        </p:nvSpPr>
        <p:spPr>
          <a:xfrm>
            <a:off x="8600953" y="3383972"/>
            <a:ext cx="533142" cy="6396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7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DC70-8452-82B3-9C82-B4133BF2A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D0B22-9A0D-BA7C-A378-7B31B8BF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音响系统常见设备</a:t>
            </a:r>
          </a:p>
        </p:txBody>
      </p:sp>
      <p:pic>
        <p:nvPicPr>
          <p:cNvPr id="9" name="Picture 2" descr="家庭影院功放机的必懂小常识，你都知道么？_音响_什么值得买">
            <a:extLst>
              <a:ext uri="{FF2B5EF4-FFF2-40B4-BE49-F238E27FC236}">
                <a16:creationId xmlns:a16="http://schemas.microsoft.com/office/drawing/2014/main" id="{A5915855-BE3B-381D-8D54-8B02F00C6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15" y="3114839"/>
            <a:ext cx="2991715" cy="1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DOO SOUND巴度音响 U-8500真分级无线话筒">
            <a:extLst>
              <a:ext uri="{FF2B5EF4-FFF2-40B4-BE49-F238E27FC236}">
                <a16:creationId xmlns:a16="http://schemas.microsoft.com/office/drawing/2014/main" id="{8D75DBFF-1951-DD92-EA24-BC9C32E2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" y="1607463"/>
            <a:ext cx="1831461" cy="1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原创/Original A8MK CD播放机--锦锋音响--Kingform audio">
            <a:extLst>
              <a:ext uri="{FF2B5EF4-FFF2-40B4-BE49-F238E27FC236}">
                <a16:creationId xmlns:a16="http://schemas.microsoft.com/office/drawing/2014/main" id="{EAA12FF3-3949-66E0-62DC-6351ABF0F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8" b="17738"/>
          <a:stretch/>
        </p:blipFill>
        <p:spPr bwMode="auto">
          <a:xfrm>
            <a:off x="269423" y="3254746"/>
            <a:ext cx="1846338" cy="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智能手机和平板电脑图片-锁定智能手机和平板电脑素材-高清图片-摄影照片-寻图免费打包下载">
            <a:extLst>
              <a:ext uri="{FF2B5EF4-FFF2-40B4-BE49-F238E27FC236}">
                <a16:creationId xmlns:a16="http://schemas.microsoft.com/office/drawing/2014/main" id="{4B30B450-CF31-1EEC-1095-19006E8F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" y="4464559"/>
            <a:ext cx="1831461" cy="16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ny/索尼 SS-NA2ES音箱 家庭客厅落地无源木质环绕HIFI音箱参数配置_规格_性能_功能-苏宁易购">
            <a:extLst>
              <a:ext uri="{FF2B5EF4-FFF2-40B4-BE49-F238E27FC236}">
                <a16:creationId xmlns:a16="http://schemas.microsoft.com/office/drawing/2014/main" id="{DB182D12-8AD2-EE81-1F5D-D24DC5AB7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7583"/>
          <a:stretch/>
        </p:blipFill>
        <p:spPr bwMode="auto">
          <a:xfrm>
            <a:off x="9937534" y="2271045"/>
            <a:ext cx="2118550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C8A43B40-147F-EA49-7B10-B52DE2BB5AF9}"/>
              </a:ext>
            </a:extLst>
          </p:cNvPr>
          <p:cNvSpPr/>
          <p:nvPr/>
        </p:nvSpPr>
        <p:spPr>
          <a:xfrm>
            <a:off x="5701476" y="3547255"/>
            <a:ext cx="320715" cy="4763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E773EC0B-0999-B983-7FA0-C6C51F68F689}"/>
              </a:ext>
            </a:extLst>
          </p:cNvPr>
          <p:cNvSpPr/>
          <p:nvPr/>
        </p:nvSpPr>
        <p:spPr>
          <a:xfrm>
            <a:off x="9411712" y="3547255"/>
            <a:ext cx="287460" cy="4777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数字调音台CS-D18">
            <a:extLst>
              <a:ext uri="{FF2B5EF4-FFF2-40B4-BE49-F238E27FC236}">
                <a16:creationId xmlns:a16="http://schemas.microsoft.com/office/drawing/2014/main" id="{F2A68DFD-AC6A-494E-4775-9AF5FCC0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4" y="2963636"/>
            <a:ext cx="2537308" cy="16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5DE106B9-8068-0F85-59FB-316D89422B56}"/>
              </a:ext>
            </a:extLst>
          </p:cNvPr>
          <p:cNvSpPr/>
          <p:nvPr/>
        </p:nvSpPr>
        <p:spPr>
          <a:xfrm>
            <a:off x="2404706" y="3547255"/>
            <a:ext cx="320715" cy="4763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69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84257-F4E9-67D7-762A-2935346F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403AC-6DBA-4EF4-C486-947C90E0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音响系统常见设备</a:t>
            </a:r>
          </a:p>
        </p:txBody>
      </p:sp>
      <p:pic>
        <p:nvPicPr>
          <p:cNvPr id="9" name="Picture 2" descr="家庭影院功放机的必懂小常识，你都知道么？_音响_什么值得买">
            <a:extLst>
              <a:ext uri="{FF2B5EF4-FFF2-40B4-BE49-F238E27FC236}">
                <a16:creationId xmlns:a16="http://schemas.microsoft.com/office/drawing/2014/main" id="{42EF06C1-2932-4AFC-E713-D1461202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15" y="2208602"/>
            <a:ext cx="2991715" cy="1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DOO SOUND巴度音响 U-8500真分级无线话筒">
            <a:extLst>
              <a:ext uri="{FF2B5EF4-FFF2-40B4-BE49-F238E27FC236}">
                <a16:creationId xmlns:a16="http://schemas.microsoft.com/office/drawing/2014/main" id="{203C712C-FD73-3C28-DA2B-2CF9E4D0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" y="1697270"/>
            <a:ext cx="1831461" cy="1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原创/Original A8MK CD播放机--锦锋音响--Kingform audio">
            <a:extLst>
              <a:ext uri="{FF2B5EF4-FFF2-40B4-BE49-F238E27FC236}">
                <a16:creationId xmlns:a16="http://schemas.microsoft.com/office/drawing/2014/main" id="{92E0547A-451A-F894-6863-A987FFB4C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8" b="17738"/>
          <a:stretch/>
        </p:blipFill>
        <p:spPr bwMode="auto">
          <a:xfrm>
            <a:off x="269423" y="3344553"/>
            <a:ext cx="1846338" cy="9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智能手机和平板电脑图片-锁定智能手机和平板电脑素材-高清图片-摄影照片-寻图免费打包下载">
            <a:extLst>
              <a:ext uri="{FF2B5EF4-FFF2-40B4-BE49-F238E27FC236}">
                <a16:creationId xmlns:a16="http://schemas.microsoft.com/office/drawing/2014/main" id="{FDAEC6DF-AA39-2C7F-2E4E-2EAE0108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" y="4554366"/>
            <a:ext cx="1831461" cy="16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ny/索尼 SS-NA2ES音箱 家庭客厅落地无源木质环绕HIFI音箱参数配置_规格_性能_功能-苏宁易购">
            <a:extLst>
              <a:ext uri="{FF2B5EF4-FFF2-40B4-BE49-F238E27FC236}">
                <a16:creationId xmlns:a16="http://schemas.microsoft.com/office/drawing/2014/main" id="{30FDB892-75FE-2CC1-D3C0-67462CB32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r="7583"/>
          <a:stretch/>
        </p:blipFill>
        <p:spPr bwMode="auto">
          <a:xfrm>
            <a:off x="9937534" y="1658722"/>
            <a:ext cx="2118550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10AAEBDE-1DCA-558C-12E6-89C46A4C3DF8}"/>
              </a:ext>
            </a:extLst>
          </p:cNvPr>
          <p:cNvSpPr/>
          <p:nvPr/>
        </p:nvSpPr>
        <p:spPr>
          <a:xfrm>
            <a:off x="5701476" y="2641018"/>
            <a:ext cx="320715" cy="4763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9B2F62CC-DE05-C6B6-4CFB-205776046724}"/>
              </a:ext>
            </a:extLst>
          </p:cNvPr>
          <p:cNvSpPr/>
          <p:nvPr/>
        </p:nvSpPr>
        <p:spPr>
          <a:xfrm>
            <a:off x="9411712" y="2641018"/>
            <a:ext cx="287460" cy="4777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数字调音台CS-D18">
            <a:extLst>
              <a:ext uri="{FF2B5EF4-FFF2-40B4-BE49-F238E27FC236}">
                <a16:creationId xmlns:a16="http://schemas.microsoft.com/office/drawing/2014/main" id="{E6394880-6C09-DBA4-561D-A75CD944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03" y="1818408"/>
            <a:ext cx="2537308" cy="16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39BADF16-DB41-051A-C18F-B24DA6835711}"/>
              </a:ext>
            </a:extLst>
          </p:cNvPr>
          <p:cNvSpPr/>
          <p:nvPr/>
        </p:nvSpPr>
        <p:spPr>
          <a:xfrm>
            <a:off x="2404706" y="2641018"/>
            <a:ext cx="320715" cy="4763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dbx均衡器调节图,重低音均衡器调节图,5段均衡器调节图_大山谷图库">
            <a:extLst>
              <a:ext uri="{FF2B5EF4-FFF2-40B4-BE49-F238E27FC236}">
                <a16:creationId xmlns:a16="http://schemas.microsoft.com/office/drawing/2014/main" id="{96A9F610-0AAF-2890-CD17-1073E4D65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8" b="19077"/>
          <a:stretch/>
        </p:blipFill>
        <p:spPr bwMode="auto">
          <a:xfrm>
            <a:off x="4043171" y="5090164"/>
            <a:ext cx="3653311" cy="13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BL KX180专业卡拉OK前级效果器 家用KTV混响 防啸叫数字音频处理">
            <a:extLst>
              <a:ext uri="{FF2B5EF4-FFF2-40B4-BE49-F238E27FC236}">
                <a16:creationId xmlns:a16="http://schemas.microsoft.com/office/drawing/2014/main" id="{66D196D5-5902-D645-5DB7-A3E0B2E18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3" b="34387"/>
          <a:stretch/>
        </p:blipFill>
        <p:spPr bwMode="auto">
          <a:xfrm>
            <a:off x="4043171" y="3881647"/>
            <a:ext cx="3669125" cy="10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53045-1F1F-024B-8E7C-498FE701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啸叫的产生与避免</a:t>
            </a:r>
          </a:p>
        </p:txBody>
      </p:sp>
      <p:pic>
        <p:nvPicPr>
          <p:cNvPr id="3074" name="Picture 2" descr="工程师&amp;程序员的自我修养 No.3 啸叫信号与啸叫控制方法_啸叫产生的原理-CSDN博客">
            <a:extLst>
              <a:ext uri="{FF2B5EF4-FFF2-40B4-BE49-F238E27FC236}">
                <a16:creationId xmlns:a16="http://schemas.microsoft.com/office/drawing/2014/main" id="{BB48A869-4521-4D3D-2B2D-A096888F3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" y="1477622"/>
            <a:ext cx="6119662" cy="49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B983637-134F-AC89-A96E-34E7D583FA5E}"/>
              </a:ext>
            </a:extLst>
          </p:cNvPr>
          <p:cNvSpPr txBox="1"/>
          <p:nvPr/>
        </p:nvSpPr>
        <p:spPr>
          <a:xfrm>
            <a:off x="7388679" y="1902691"/>
            <a:ext cx="4470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避免啸叫：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·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使用动圈麦；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·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话筒远离音箱；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·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话筒增益不要太大；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·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使用专业设备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13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66274-2148-AE70-CD00-DA233CAB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声音的产生与还原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B26A66B-9FF7-BEE3-2663-B8A0B5863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0550"/>
          <a:stretch/>
        </p:blipFill>
        <p:spPr>
          <a:xfrm>
            <a:off x="1560946" y="2478486"/>
            <a:ext cx="9332800" cy="30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9F601-ED5D-5F17-50AF-CE5C0BEC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E0574-6CE8-3D96-620C-0744E906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声音的产生与还原</a:t>
            </a:r>
          </a:p>
        </p:txBody>
      </p:sp>
      <p:sp>
        <p:nvSpPr>
          <p:cNvPr id="6" name="梯形 5">
            <a:extLst>
              <a:ext uri="{FF2B5EF4-FFF2-40B4-BE49-F238E27FC236}">
                <a16:creationId xmlns:a16="http://schemas.microsoft.com/office/drawing/2014/main" id="{AD1FADA0-E54F-1E54-27EE-EC65EDC3DBB2}"/>
              </a:ext>
            </a:extLst>
          </p:cNvPr>
          <p:cNvSpPr/>
          <p:nvPr/>
        </p:nvSpPr>
        <p:spPr>
          <a:xfrm rot="5400000">
            <a:off x="1274618" y="2780145"/>
            <a:ext cx="1828800" cy="1847273"/>
          </a:xfrm>
          <a:prstGeom prst="trapezoi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>
            <a:extLst>
              <a:ext uri="{FF2B5EF4-FFF2-40B4-BE49-F238E27FC236}">
                <a16:creationId xmlns:a16="http://schemas.microsoft.com/office/drawing/2014/main" id="{FAB89764-974D-E24A-687B-7A3C3F331A9F}"/>
              </a:ext>
            </a:extLst>
          </p:cNvPr>
          <p:cNvSpPr/>
          <p:nvPr/>
        </p:nvSpPr>
        <p:spPr>
          <a:xfrm rot="16200000">
            <a:off x="9194803" y="2780145"/>
            <a:ext cx="1828800" cy="1847273"/>
          </a:xfrm>
          <a:prstGeom prst="trapezoi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234CF5A-C3AE-C9B6-CAF9-0482940101BC}"/>
              </a:ext>
            </a:extLst>
          </p:cNvPr>
          <p:cNvCxnSpPr>
            <a:cxnSpLocks/>
            <a:stCxn id="7" idx="0"/>
            <a:endCxn id="6" idx="0"/>
          </p:cNvCxnSpPr>
          <p:nvPr/>
        </p:nvCxnSpPr>
        <p:spPr>
          <a:xfrm flipH="1">
            <a:off x="3112655" y="3703782"/>
            <a:ext cx="6072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如下图所示是两种声音的波形图.从图形可知:图 是音乐的波形.图 是噪声的波形.——青夏教育精英家教网——">
            <a:extLst>
              <a:ext uri="{FF2B5EF4-FFF2-40B4-BE49-F238E27FC236}">
                <a16:creationId xmlns:a16="http://schemas.microsoft.com/office/drawing/2014/main" id="{E85F32D9-9128-710E-70A6-4D0CE0008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8282"/>
          <a:stretch/>
        </p:blipFill>
        <p:spPr bwMode="auto">
          <a:xfrm>
            <a:off x="4746264" y="2699863"/>
            <a:ext cx="2805693" cy="8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C1F8F2B-2C0B-8DF0-78BD-CDD53DA171C8}"/>
              </a:ext>
            </a:extLst>
          </p:cNvPr>
          <p:cNvSpPr txBox="1"/>
          <p:nvPr/>
        </p:nvSpPr>
        <p:spPr>
          <a:xfrm>
            <a:off x="1163782" y="5403273"/>
            <a:ext cx="99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输入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传输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</a:p>
        </p:txBody>
      </p:sp>
    </p:spTree>
    <p:extLst>
      <p:ext uri="{BB962C8B-B14F-4D97-AF65-F5344CB8AC3E}">
        <p14:creationId xmlns:p14="http://schemas.microsoft.com/office/powerpoint/2010/main" val="356212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7F7F0-4E64-D0CE-EC3D-806664FC6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FA81B-C4CF-8F76-2996-395D40F6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声音的产生与还原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FB50087-7139-F64F-91B5-C4830F26D981}"/>
              </a:ext>
            </a:extLst>
          </p:cNvPr>
          <p:cNvCxnSpPr>
            <a:cxnSpLocks/>
          </p:cNvCxnSpPr>
          <p:nvPr/>
        </p:nvCxnSpPr>
        <p:spPr>
          <a:xfrm flipH="1">
            <a:off x="3112655" y="3703782"/>
            <a:ext cx="6072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如下图所示是两种声音的波形图.从图形可知:图 是音乐的波形.图 是噪声的波形.——青夏教育精英家教网——">
            <a:extLst>
              <a:ext uri="{FF2B5EF4-FFF2-40B4-BE49-F238E27FC236}">
                <a16:creationId xmlns:a16="http://schemas.microsoft.com/office/drawing/2014/main" id="{8D810229-B1AD-41CD-417E-247B2390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8282"/>
          <a:stretch/>
        </p:blipFill>
        <p:spPr bwMode="auto">
          <a:xfrm>
            <a:off x="4746264" y="2699863"/>
            <a:ext cx="2805693" cy="8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7500E8B-13C4-75A9-4DF5-DFF969045071}"/>
              </a:ext>
            </a:extLst>
          </p:cNvPr>
          <p:cNvSpPr txBox="1"/>
          <p:nvPr/>
        </p:nvSpPr>
        <p:spPr>
          <a:xfrm>
            <a:off x="1163782" y="5403273"/>
            <a:ext cx="99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话筒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传输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喇叭</a:t>
            </a:r>
          </a:p>
        </p:txBody>
      </p:sp>
      <p:pic>
        <p:nvPicPr>
          <p:cNvPr id="3" name="Picture 2" descr="拍视频、直播，麦克风应该如何选？零基础也能看懂的麦克风选购攻略！_专业音频_什么值得买">
            <a:extLst>
              <a:ext uri="{FF2B5EF4-FFF2-40B4-BE49-F238E27FC236}">
                <a16:creationId xmlns:a16="http://schemas.microsoft.com/office/drawing/2014/main" id="{3F606CDB-E879-39B0-26FC-7E1F21D8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7" y="2699863"/>
            <a:ext cx="3185402" cy="19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不同扬声器的工作原理有什么不同呢？">
            <a:extLst>
              <a:ext uri="{FF2B5EF4-FFF2-40B4-BE49-F238E27FC236}">
                <a16:creationId xmlns:a16="http://schemas.microsoft.com/office/drawing/2014/main" id="{1D722EF8-297A-20A4-F61B-824BC055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9825" r="13588" b="13690"/>
          <a:stretch/>
        </p:blipFill>
        <p:spPr bwMode="auto">
          <a:xfrm>
            <a:off x="9185567" y="2699863"/>
            <a:ext cx="2805819" cy="19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AAAF253-BF51-D36A-3545-582C318E3D45}"/>
              </a:ext>
            </a:extLst>
          </p:cNvPr>
          <p:cNvSpPr/>
          <p:nvPr/>
        </p:nvSpPr>
        <p:spPr>
          <a:xfrm>
            <a:off x="2567709" y="4350327"/>
            <a:ext cx="914120" cy="29840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EEAC5-E01C-0E5F-BE80-74D01E82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声音的频率和振幅</a:t>
            </a:r>
          </a:p>
        </p:txBody>
      </p:sp>
      <p:pic>
        <p:nvPicPr>
          <p:cNvPr id="3074" name="Picture 2" descr="振幅的单位可以用什么来描述？（振幅计算公式和频率示意图） - 职场 - 布条百科">
            <a:extLst>
              <a:ext uri="{FF2B5EF4-FFF2-40B4-BE49-F238E27FC236}">
                <a16:creationId xmlns:a16="http://schemas.microsoft.com/office/drawing/2014/main" id="{C319F58A-7592-D3FF-25FA-58D6A4EF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2" y="1380435"/>
            <a:ext cx="5588003" cy="30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函数图像的振幅和相位_无阻尼受迫振动的振幅、相位及共振问题_weixin_39663729的博客-CSDN博客">
            <a:extLst>
              <a:ext uri="{FF2B5EF4-FFF2-40B4-BE49-F238E27FC236}">
                <a16:creationId xmlns:a16="http://schemas.microsoft.com/office/drawing/2014/main" id="{AF4EED84-8E13-422D-44CB-B9E90359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0435"/>
            <a:ext cx="5936556" cy="30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A03F20-B7DB-D2C9-F89E-1D9A92AE4D75}"/>
              </a:ext>
            </a:extLst>
          </p:cNvPr>
          <p:cNvSpPr/>
          <p:nvPr/>
        </p:nvSpPr>
        <p:spPr>
          <a:xfrm>
            <a:off x="3034143" y="1380435"/>
            <a:ext cx="651166" cy="513021"/>
          </a:xfrm>
          <a:prstGeom prst="rect">
            <a:avLst/>
          </a:prstGeom>
          <a:solidFill>
            <a:srgbClr val="FD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E145AD-09A9-5FF8-E88D-4BA6984EAD27}"/>
              </a:ext>
            </a:extLst>
          </p:cNvPr>
          <p:cNvSpPr/>
          <p:nvPr/>
        </p:nvSpPr>
        <p:spPr>
          <a:xfrm>
            <a:off x="2708559" y="2865583"/>
            <a:ext cx="1216895" cy="455573"/>
          </a:xfrm>
          <a:prstGeom prst="rect">
            <a:avLst/>
          </a:prstGeom>
          <a:solidFill>
            <a:srgbClr val="FD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03B2224-0180-1CB0-E5FD-53617649845A}"/>
              </a:ext>
            </a:extLst>
          </p:cNvPr>
          <p:cNvSpPr/>
          <p:nvPr/>
        </p:nvSpPr>
        <p:spPr>
          <a:xfrm>
            <a:off x="4747491" y="4147128"/>
            <a:ext cx="1080654" cy="259302"/>
          </a:xfrm>
          <a:prstGeom prst="rect">
            <a:avLst/>
          </a:prstGeom>
          <a:solidFill>
            <a:srgbClr val="FD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022B70-D22F-2416-F0A8-F0381623775A}"/>
              </a:ext>
            </a:extLst>
          </p:cNvPr>
          <p:cNvSpPr/>
          <p:nvPr/>
        </p:nvSpPr>
        <p:spPr>
          <a:xfrm>
            <a:off x="240143" y="1927068"/>
            <a:ext cx="1025240" cy="2220060"/>
          </a:xfrm>
          <a:prstGeom prst="rect">
            <a:avLst/>
          </a:prstGeom>
          <a:solidFill>
            <a:srgbClr val="FD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143E4E-CA25-5B51-34ED-3A51A4C96CAE}"/>
              </a:ext>
            </a:extLst>
          </p:cNvPr>
          <p:cNvSpPr txBox="1"/>
          <p:nvPr/>
        </p:nvSpPr>
        <p:spPr>
          <a:xfrm>
            <a:off x="600364" y="2092441"/>
            <a:ext cx="651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高频</a:t>
            </a:r>
            <a:endParaRPr lang="en-US" altLang="zh-CN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低频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FEF3FA-B031-2848-693A-E7172BB10411}"/>
              </a:ext>
            </a:extLst>
          </p:cNvPr>
          <p:cNvSpPr/>
          <p:nvPr/>
        </p:nvSpPr>
        <p:spPr>
          <a:xfrm>
            <a:off x="6608618" y="4045527"/>
            <a:ext cx="5423938" cy="231251"/>
          </a:xfrm>
          <a:prstGeom prst="rect">
            <a:avLst/>
          </a:prstGeom>
          <a:solidFill>
            <a:srgbClr val="FD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8" name="Picture 6" descr="新发现：身为纵波，声波也有自旋_手机新浪网">
            <a:extLst>
              <a:ext uri="{FF2B5EF4-FFF2-40B4-BE49-F238E27FC236}">
                <a16:creationId xmlns:a16="http://schemas.microsoft.com/office/drawing/2014/main" id="{D6CCE606-444E-5439-92AF-ACF53BF6E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8679"/>
          <a:stretch/>
        </p:blipFill>
        <p:spPr bwMode="auto">
          <a:xfrm>
            <a:off x="240142" y="5331915"/>
            <a:ext cx="11792414" cy="13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A9CC107-87EB-E9A1-E9E8-826A4B0AE8F2}"/>
              </a:ext>
            </a:extLst>
          </p:cNvPr>
          <p:cNvSpPr txBox="1"/>
          <p:nvPr/>
        </p:nvSpPr>
        <p:spPr>
          <a:xfrm>
            <a:off x="1757522" y="4513916"/>
            <a:ext cx="964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频率</a:t>
            </a:r>
            <a:r>
              <a:rPr lang="zh-CN" altLang="en-US" sz="24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（音调）</a:t>
            </a:r>
            <a:r>
              <a:rPr lang="en-US" altLang="zh-CN" sz="24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</a:t>
            </a:r>
            <a:r>
              <a:rPr lang="en-US" altLang="zh-CN" sz="32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	</a:t>
            </a:r>
            <a:r>
              <a:rPr lang="zh-CN" altLang="en-US" sz="32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振幅</a:t>
            </a:r>
            <a:r>
              <a:rPr lang="zh-CN" altLang="en-US" sz="2400" dirty="0">
                <a:solidFill>
                  <a:srgbClr val="FDFBF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（大小）</a:t>
            </a:r>
            <a:endParaRPr lang="zh-CN" altLang="en-US" sz="3200" dirty="0">
              <a:solidFill>
                <a:srgbClr val="FDFBFE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5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1C01-45DC-A203-98EA-BEAA40E5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17E23-8113-7EEA-BD4B-2CECFD44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常见的声音频率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C1680C-E992-5885-720E-1C22CBB5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-15484"/>
            <a:ext cx="5145995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3D82092-6879-C327-79B7-4505D0DD81DC}"/>
              </a:ext>
            </a:extLst>
          </p:cNvPr>
          <p:cNvSpPr txBox="1"/>
          <p:nvPr/>
        </p:nvSpPr>
        <p:spPr>
          <a:xfrm>
            <a:off x="453159" y="1731241"/>
            <a:ext cx="582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人类正常听力范围：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20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Hz ~ 20k Hz</a:t>
            </a:r>
            <a:endParaRPr lang="zh-CN" altLang="en-US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026" name="Picture 2" descr="十段均衡器完美调节图,杜比音效最佳设置图,十二段音频最佳音质图_大山谷图库">
            <a:extLst>
              <a:ext uri="{FF2B5EF4-FFF2-40B4-BE49-F238E27FC236}">
                <a16:creationId xmlns:a16="http://schemas.microsoft.com/office/drawing/2014/main" id="{40E1F3D1-9E47-0424-39BD-1B9652E84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5"/>
          <a:stretch/>
        </p:blipFill>
        <p:spPr bwMode="auto">
          <a:xfrm>
            <a:off x="183738" y="3608024"/>
            <a:ext cx="6206019" cy="26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8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887E-7546-6ABC-8AFB-D1A87C24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F559-EC80-2B01-2977-094C29BF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模拟信号与数字信号</a:t>
            </a:r>
          </a:p>
        </p:txBody>
      </p:sp>
      <p:pic>
        <p:nvPicPr>
          <p:cNvPr id="2050" name="Picture 2" descr="数字信号和模拟信号怎么兼容">
            <a:extLst>
              <a:ext uri="{FF2B5EF4-FFF2-40B4-BE49-F238E27FC236}">
                <a16:creationId xmlns:a16="http://schemas.microsoft.com/office/drawing/2014/main" id="{C68CFB11-CF63-C583-CC9D-06674A944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2"/>
          <a:stretch/>
        </p:blipFill>
        <p:spPr bwMode="auto">
          <a:xfrm>
            <a:off x="358699" y="1696314"/>
            <a:ext cx="3737051" cy="4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数字信号和模拟信号怎么兼容">
            <a:extLst>
              <a:ext uri="{FF2B5EF4-FFF2-40B4-BE49-F238E27FC236}">
                <a16:creationId xmlns:a16="http://schemas.microsoft.com/office/drawing/2014/main" id="{F0991CC9-CEFA-06C4-DF1A-188063C38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r="32608"/>
          <a:stretch/>
        </p:blipFill>
        <p:spPr bwMode="auto">
          <a:xfrm>
            <a:off x="8290001" y="1696313"/>
            <a:ext cx="3543300" cy="4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数字信号和模拟信号怎么兼容">
            <a:extLst>
              <a:ext uri="{FF2B5EF4-FFF2-40B4-BE49-F238E27FC236}">
                <a16:creationId xmlns:a16="http://schemas.microsoft.com/office/drawing/2014/main" id="{574AADD9-A6AD-238E-8700-0BD06010C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2" r="1"/>
          <a:stretch/>
        </p:blipFill>
        <p:spPr bwMode="auto">
          <a:xfrm>
            <a:off x="4386262" y="1696313"/>
            <a:ext cx="3613226" cy="45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5575F8-1EE0-8611-241B-0F82B2BB156C}"/>
              </a:ext>
            </a:extLst>
          </p:cNvPr>
          <p:cNvSpPr/>
          <p:nvPr/>
        </p:nvSpPr>
        <p:spPr>
          <a:xfrm>
            <a:off x="504825" y="1905000"/>
            <a:ext cx="876300" cy="581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906D66-74C0-DAB5-6649-AF9AAF710570}"/>
              </a:ext>
            </a:extLst>
          </p:cNvPr>
          <p:cNvSpPr/>
          <p:nvPr/>
        </p:nvSpPr>
        <p:spPr>
          <a:xfrm>
            <a:off x="4500562" y="1905000"/>
            <a:ext cx="876300" cy="581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F94D21-8AB0-F8B1-99B1-B45A7203B06C}"/>
              </a:ext>
            </a:extLst>
          </p:cNvPr>
          <p:cNvSpPr/>
          <p:nvPr/>
        </p:nvSpPr>
        <p:spPr>
          <a:xfrm>
            <a:off x="8434501" y="1904999"/>
            <a:ext cx="876300" cy="581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A13C8-0689-D7CE-D481-D53002E6C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D63F7-6FF8-E78B-89CB-9D71158F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最简单的音响系统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664BEA7-5A00-FF7E-F348-E7ABF17FA4E9}"/>
              </a:ext>
            </a:extLst>
          </p:cNvPr>
          <p:cNvCxnSpPr>
            <a:cxnSpLocks/>
          </p:cNvCxnSpPr>
          <p:nvPr/>
        </p:nvCxnSpPr>
        <p:spPr>
          <a:xfrm flipH="1">
            <a:off x="3112655" y="3703782"/>
            <a:ext cx="6072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E812046-4423-7E1D-2E35-9400518EB254}"/>
              </a:ext>
            </a:extLst>
          </p:cNvPr>
          <p:cNvSpPr txBox="1"/>
          <p:nvPr/>
        </p:nvSpPr>
        <p:spPr>
          <a:xfrm>
            <a:off x="1163782" y="5403273"/>
            <a:ext cx="99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话筒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功放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						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喇叭</a:t>
            </a:r>
          </a:p>
        </p:txBody>
      </p:sp>
      <p:pic>
        <p:nvPicPr>
          <p:cNvPr id="3" name="Picture 2" descr="拍视频、直播，麦克风应该如何选？零基础也能看懂的麦克风选购攻略！_专业音频_什么值得买">
            <a:extLst>
              <a:ext uri="{FF2B5EF4-FFF2-40B4-BE49-F238E27FC236}">
                <a16:creationId xmlns:a16="http://schemas.microsoft.com/office/drawing/2014/main" id="{25B82AA2-F9F1-F336-06C8-8868AE6C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7" y="2699863"/>
            <a:ext cx="3185402" cy="19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不同扬声器的工作原理有什么不同呢？">
            <a:extLst>
              <a:ext uri="{FF2B5EF4-FFF2-40B4-BE49-F238E27FC236}">
                <a16:creationId xmlns:a16="http://schemas.microsoft.com/office/drawing/2014/main" id="{C5531491-1395-268A-002F-01CFE8771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9825" r="13588" b="13690"/>
          <a:stretch/>
        </p:blipFill>
        <p:spPr bwMode="auto">
          <a:xfrm>
            <a:off x="9185567" y="2699863"/>
            <a:ext cx="2805819" cy="19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C23071-D467-1B36-0E49-90261B1BD25F}"/>
              </a:ext>
            </a:extLst>
          </p:cNvPr>
          <p:cNvSpPr/>
          <p:nvPr/>
        </p:nvSpPr>
        <p:spPr>
          <a:xfrm>
            <a:off x="2567709" y="4350327"/>
            <a:ext cx="914120" cy="29840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家庭影院功放机的必懂小常识，你都知道么？_音响_什么值得买">
            <a:extLst>
              <a:ext uri="{FF2B5EF4-FFF2-40B4-BE49-F238E27FC236}">
                <a16:creationId xmlns:a16="http://schemas.microsoft.com/office/drawing/2014/main" id="{A943C36B-7164-0C07-F741-06151FD3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99" y="3043134"/>
            <a:ext cx="2991715" cy="12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6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DE5D3-2EE9-B34A-5938-8DFCAD3C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动圈麦和电容麦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91C8BBE-9BC7-F0D6-3664-8EFC50BF9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44" y="1400608"/>
            <a:ext cx="5485215" cy="5253037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062DA97-77FF-DAE0-0A2D-185A5212A4A6}"/>
              </a:ext>
            </a:extLst>
          </p:cNvPr>
          <p:cNvSpPr txBox="1"/>
          <p:nvPr/>
        </p:nvSpPr>
        <p:spPr>
          <a:xfrm>
            <a:off x="6807199" y="1902691"/>
            <a:ext cx="5052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动圈麦：灵敏度低，无需供电，适合舞台，耐用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电容麦：灵敏度高，需要供电</a:t>
            </a:r>
            <a:r>
              <a:rPr lang="en-US" altLang="zh-CN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	</a:t>
            </a:r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，适合录音棚，娇贵</a:t>
            </a:r>
          </a:p>
        </p:txBody>
      </p:sp>
    </p:spTree>
    <p:extLst>
      <p:ext uri="{BB962C8B-B14F-4D97-AF65-F5344CB8AC3E}">
        <p14:creationId xmlns:p14="http://schemas.microsoft.com/office/powerpoint/2010/main" val="364924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带状">
  <a:themeElements>
    <a:clrScheme name="带状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带状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带状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带状</Template>
  <TotalTime>252</TotalTime>
  <Words>213</Words>
  <Application>Microsoft Office PowerPoint</Application>
  <PresentationFormat>宽屏</PresentationFormat>
  <Paragraphs>38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阿里巴巴普惠体</vt:lpstr>
      <vt:lpstr>Arial</vt:lpstr>
      <vt:lpstr>Wingdings</vt:lpstr>
      <vt:lpstr>带状</vt:lpstr>
      <vt:lpstr>音响系统</vt:lpstr>
      <vt:lpstr>声音的产生与还原</vt:lpstr>
      <vt:lpstr>声音的产生与还原</vt:lpstr>
      <vt:lpstr>声音的产生与还原</vt:lpstr>
      <vt:lpstr>声音的频率和振幅</vt:lpstr>
      <vt:lpstr>常见的声音频率</vt:lpstr>
      <vt:lpstr>模拟信号与数字信号</vt:lpstr>
      <vt:lpstr>最简单的音响系统</vt:lpstr>
      <vt:lpstr>动圈麦和电容麦</vt:lpstr>
      <vt:lpstr>有源音箱和无源音箱</vt:lpstr>
      <vt:lpstr>单声道和立体声</vt:lpstr>
      <vt:lpstr>音响系统常见设备</vt:lpstr>
      <vt:lpstr>音响系统常见设备</vt:lpstr>
      <vt:lpstr>音响系统常见设备</vt:lpstr>
      <vt:lpstr>音响系统常见设备</vt:lpstr>
      <vt:lpstr>啸叫的产生与避免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Shinenn K</dc:creator>
  <cp:lastModifiedBy>Shinenn K</cp:lastModifiedBy>
  <cp:revision>22</cp:revision>
  <dcterms:created xsi:type="dcterms:W3CDTF">2025-04-04T11:10:33Z</dcterms:created>
  <dcterms:modified xsi:type="dcterms:W3CDTF">2025-04-05T06:58:14Z</dcterms:modified>
</cp:coreProperties>
</file>